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sldIdLst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64F5D7-5AD7-C027-311C-D1663981D4A2}" name="Jabri, Eya" initials="EJ" userId="S::e.jabri@ifad.org::1f7e1f3a-1560-4d32-8841-b8e7d6336b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6F9F-23B2-954C-A1F1-9E5D0C8D65CA}" v="17" dt="2026-03-26T09:19:06.220"/>
    <p1510:client id="{9A8CBF47-A83B-3F5B-3D91-D2DAB53E8780}" v="40" dt="2026-03-26T09:09:19.494"/>
    <p1510:client id="{C697E652-56F8-7EC3-15E2-8556E6EF0BDF}" v="3" dt="2026-03-26T09:12:56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12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5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5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1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1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0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4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2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6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2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8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79CA7-F84C-8358-6880-CDB993A5A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3008B8-4A20-B12D-09AC-CCFEFCEE3BE9}"/>
              </a:ext>
            </a:extLst>
          </p:cNvPr>
          <p:cNvCxnSpPr>
            <a:cxnSpLocks/>
            <a:stCxn id="105" idx="0"/>
            <a:endCxn id="110" idx="2"/>
          </p:cNvCxnSpPr>
          <p:nvPr/>
        </p:nvCxnSpPr>
        <p:spPr>
          <a:xfrm>
            <a:off x="398228" y="2506439"/>
            <a:ext cx="0" cy="254287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22E2183-691B-D930-0C10-1D235C9AB21E}"/>
              </a:ext>
            </a:extLst>
          </p:cNvPr>
          <p:cNvSpPr txBox="1"/>
          <p:nvPr/>
        </p:nvSpPr>
        <p:spPr>
          <a:xfrm>
            <a:off x="494022" y="2506439"/>
            <a:ext cx="103484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spcAft>
                <a:spcPts val="100"/>
              </a:spcAft>
            </a:pPr>
            <a:r>
              <a:rPr lang="en-GB" sz="1000" b="1" spc="20" noProof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 April</a:t>
            </a:r>
            <a:endParaRPr lang="en-GB" i="1" spc="20" noProof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A27EF4-12A6-9B90-ADA7-5D75F8741FD6}"/>
              </a:ext>
            </a:extLst>
          </p:cNvPr>
          <p:cNvSpPr txBox="1"/>
          <p:nvPr/>
        </p:nvSpPr>
        <p:spPr>
          <a:xfrm>
            <a:off x="494018" y="3656340"/>
            <a:ext cx="726591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spcAft>
                <a:spcPts val="100"/>
              </a:spcAft>
            </a:pPr>
            <a:r>
              <a:rPr lang="en-GB" sz="1000" b="1" spc="20" noProof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21 April</a:t>
            </a:r>
            <a:endParaRPr lang="en-GB" i="1" spc="20" noProof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92F021-80B9-E9FD-AF72-DE38CE458A34}"/>
              </a:ext>
            </a:extLst>
          </p:cNvPr>
          <p:cNvSpPr txBox="1"/>
          <p:nvPr/>
        </p:nvSpPr>
        <p:spPr>
          <a:xfrm>
            <a:off x="460087" y="4233003"/>
            <a:ext cx="1034847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spcAft>
                <a:spcPts val="100"/>
              </a:spcAft>
            </a:pPr>
            <a:r>
              <a:rPr lang="en-GB" sz="1000" b="1" spc="20" noProof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22 April</a:t>
            </a:r>
            <a:endParaRPr lang="en-GB" i="1" spc="20" noProof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3FAEF3-9FCA-A445-1225-9395B24DDEE4}"/>
              </a:ext>
            </a:extLst>
          </p:cNvPr>
          <p:cNvSpPr txBox="1"/>
          <p:nvPr/>
        </p:nvSpPr>
        <p:spPr>
          <a:xfrm>
            <a:off x="1244840" y="4793914"/>
            <a:ext cx="512325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spcAft>
                <a:spcPts val="100"/>
              </a:spcAft>
            </a:pPr>
            <a:r>
              <a:rPr lang="en-GB" sz="1050" b="1" spc="10" noProof="0">
                <a:solidFill>
                  <a:srgbClr val="00BF7F"/>
                </a:solidFill>
                <a:latin typeface="Arial Black" panose="020B0604020202020204" pitchFamily="34" charset="0"/>
                <a:ea typeface="Calibri"/>
                <a:cs typeface="Arial Black" panose="020B0604020202020204" pitchFamily="34" charset="0"/>
              </a:rPr>
              <a:t>Visit to the International Agriculture Fair in Morocco </a:t>
            </a:r>
            <a:r>
              <a:rPr lang="en-GB" sz="1050" i="1" spc="1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50" i="1" spc="10" err="1">
                <a:latin typeface="Arial" panose="020B0604020202020204" pitchFamily="34" charset="0"/>
                <a:cs typeface="Arial" panose="020B0604020202020204" pitchFamily="34" charset="0"/>
              </a:rPr>
              <a:t>Meknés</a:t>
            </a:r>
            <a:r>
              <a:rPr lang="en-GB" sz="1050" i="1" spc="1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endParaRPr lang="en-GB" sz="1050" b="1" spc="10" noProof="0">
              <a:solidFill>
                <a:srgbClr val="00BF7F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E1D86D-8250-2B2D-D5F0-4C3D46C459F3}"/>
              </a:ext>
            </a:extLst>
          </p:cNvPr>
          <p:cNvSpPr txBox="1"/>
          <p:nvPr/>
        </p:nvSpPr>
        <p:spPr>
          <a:xfrm>
            <a:off x="1244842" y="3656340"/>
            <a:ext cx="2002492" cy="55656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spcAft>
                <a:spcPts val="100"/>
              </a:spcAft>
            </a:pPr>
            <a:r>
              <a:rPr lang="en-GB" sz="1050" b="1" spc="10">
                <a:solidFill>
                  <a:srgbClr val="00BF7F"/>
                </a:solidFill>
                <a:latin typeface="Arial Black"/>
                <a:ea typeface="Calibri"/>
                <a:cs typeface="Arial Black" panose="020B0604020202020204" pitchFamily="34" charset="0"/>
              </a:rPr>
              <a:t>Field Visits</a:t>
            </a:r>
            <a:r>
              <a:rPr lang="en-GB" sz="1050" b="1" spc="10" noProof="0">
                <a:solidFill>
                  <a:srgbClr val="00BF7F"/>
                </a:solidFill>
                <a:latin typeface="Arial Black"/>
                <a:ea typeface="Calibri"/>
                <a:cs typeface="Arial Black" panose="020B0604020202020204" pitchFamily="34" charset="0"/>
              </a:rPr>
              <a:t> </a:t>
            </a:r>
            <a:r>
              <a:rPr lang="en-GB" sz="1050" i="1" spc="10">
                <a:latin typeface="Arial"/>
                <a:cs typeface="Arial"/>
              </a:rPr>
              <a:t>(Rabat</a:t>
            </a:r>
            <a:r>
              <a:rPr lang="en-GB" sz="1050" i="1" spc="10">
                <a:latin typeface="Arial"/>
                <a:ea typeface="Calibri"/>
                <a:cs typeface="Arial"/>
              </a:rPr>
              <a:t>)</a:t>
            </a:r>
          </a:p>
          <a:p>
            <a:pPr marL="95250" indent="-952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800" spc="1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Visit to the SME </a:t>
            </a:r>
            <a:r>
              <a:rPr lang="en-US" sz="900" b="1" spc="1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“Direct Ferme”</a:t>
            </a:r>
          </a:p>
          <a:p>
            <a:pPr marL="95250" indent="-952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800" spc="1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Visit to the farm </a:t>
            </a:r>
            <a:r>
              <a:rPr lang="en-US" sz="900" b="1" spc="1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“Mama </a:t>
            </a:r>
            <a:r>
              <a:rPr lang="en-US" sz="900" b="1" spc="1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Ghaia</a:t>
            </a:r>
            <a:r>
              <a:rPr lang="en-US" sz="900" b="1" spc="1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”</a:t>
            </a:r>
            <a:endParaRPr lang="en-GB" sz="900" b="1" spc="1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422C4A-A7E5-DBE4-3DF5-630F86A4FDC6}"/>
              </a:ext>
            </a:extLst>
          </p:cNvPr>
          <p:cNvSpPr txBox="1"/>
          <p:nvPr/>
        </p:nvSpPr>
        <p:spPr>
          <a:xfrm>
            <a:off x="1244842" y="4233003"/>
            <a:ext cx="2260986" cy="52578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spcAft>
                <a:spcPts val="100"/>
              </a:spcAft>
            </a:pPr>
            <a:r>
              <a:rPr lang="en-GB" sz="1050" b="1" spc="10">
                <a:solidFill>
                  <a:srgbClr val="00BF7F"/>
                </a:solidFill>
                <a:latin typeface="Arial Black"/>
                <a:ea typeface="Calibri"/>
                <a:cs typeface="Arial Black" panose="020B0604020202020204" pitchFamily="34" charset="0"/>
              </a:rPr>
              <a:t>Field Visits </a:t>
            </a:r>
            <a:r>
              <a:rPr lang="en-GB" sz="1050" i="1" spc="1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50" i="1" spc="10" err="1">
                <a:latin typeface="Arial" panose="020B0604020202020204" pitchFamily="34" charset="0"/>
                <a:cs typeface="Arial" panose="020B0604020202020204" pitchFamily="34" charset="0"/>
              </a:rPr>
              <a:t>Fés</a:t>
            </a:r>
            <a:r>
              <a:rPr lang="en-GB" sz="1050" i="1" spc="1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050" i="1" spc="10" err="1">
                <a:latin typeface="Arial" panose="020B0604020202020204" pitchFamily="34" charset="0"/>
                <a:cs typeface="Arial" panose="020B0604020202020204" pitchFamily="34" charset="0"/>
              </a:rPr>
              <a:t>Meknés</a:t>
            </a:r>
            <a:r>
              <a:rPr lang="en-GB" sz="1050" i="1" spc="1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</a:p>
          <a:p>
            <a:pPr marL="95250" indent="-952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800" spc="1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Visit to the farm </a:t>
            </a:r>
            <a:r>
              <a:rPr lang="en-US" sz="800" b="1" spc="1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“La Pause du Berger”</a:t>
            </a:r>
          </a:p>
          <a:p>
            <a:pPr marL="95250" indent="-952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800" spc="1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Visit to a semi-direct cooperative </a:t>
            </a:r>
            <a:r>
              <a:rPr lang="en-US" sz="800" b="1" spc="1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</a:t>
            </a:r>
            <a:r>
              <a:rPr lang="en-US" sz="800" b="1" spc="1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Tifrit</a:t>
            </a:r>
            <a:r>
              <a:rPr lang="en-US" sz="800" b="1" spc="1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”</a:t>
            </a:r>
            <a:endParaRPr lang="en-GB" sz="800" b="1" spc="1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A47EA-E8CD-F9A6-2E67-1C8E554A24BA}"/>
              </a:ext>
            </a:extLst>
          </p:cNvPr>
          <p:cNvSpPr txBox="1"/>
          <p:nvPr/>
        </p:nvSpPr>
        <p:spPr>
          <a:xfrm>
            <a:off x="1244841" y="2726465"/>
            <a:ext cx="5313174" cy="860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488" lvl="0" indent="-90488">
              <a:lnSpc>
                <a:spcPct val="107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900" b="1" spc="10" noProof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Module 1</a:t>
            </a:r>
            <a:r>
              <a:rPr lang="en-GB" sz="900" spc="10" noProof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en-GB" sz="800" spc="10" noProof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Role of Public Agricultural Development Banks in Financing the Agroecological Transition​</a:t>
            </a:r>
            <a:endParaRPr lang="en-GB" sz="900" spc="10" noProof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0488" lvl="0" indent="-90488">
              <a:lnSpc>
                <a:spcPct val="107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900" b="1" spc="10" noProof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Module 2</a:t>
            </a:r>
            <a:r>
              <a:rPr lang="en-GB" sz="900" spc="10" noProof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en-GB" sz="800" spc="10" noProof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Introduction to the Principles of Agroecology in the Face of Climate Challenges ​</a:t>
            </a:r>
            <a:endParaRPr lang="en-GB" sz="900" spc="10" noProof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0488" lvl="0" indent="-90488">
              <a:lnSpc>
                <a:spcPct val="107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900" b="1" spc="10" noProof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Module 3</a:t>
            </a:r>
            <a:r>
              <a:rPr lang="en-GB" sz="900" spc="10" noProof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en-GB" sz="800" spc="10" noProof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Assessing the Agroecological Transition to Support Decision-Making and Sustainable Financing</a:t>
            </a:r>
            <a:endParaRPr lang="en-GB" sz="900" spc="10" noProof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0488">
              <a:lnSpc>
                <a:spcPct val="107000"/>
              </a:lnSpc>
              <a:spcAft>
                <a:spcPts val="100"/>
              </a:spcAft>
            </a:pPr>
            <a:r>
              <a:rPr lang="en-GB" sz="900" i="1" spc="10" noProof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Demonstration of the B-ACT tool, which enables financial institutions to align, characterize,</a:t>
            </a:r>
            <a:br>
              <a:rPr lang="en-GB" sz="900" i="1" spc="10" noProof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900" i="1" spc="10" noProof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</a:t>
            </a:r>
            <a:r>
              <a:rPr lang="en-GB" sz="900" i="1" spc="10" noProof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analyze</a:t>
            </a:r>
            <a:r>
              <a:rPr lang="en-GB" sz="900" i="1" spc="10" noProof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their financing with respect to the principles of agroecology.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DD88B6-E12A-03EA-23C4-669BB884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942" y="7847375"/>
            <a:ext cx="644925" cy="286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86BFB0-14C7-5465-C36B-85C7D76BB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78" y="8611564"/>
            <a:ext cx="578051" cy="578051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579B0FFC-431A-05BC-F0E5-64B4F6A5914E}"/>
              </a:ext>
            </a:extLst>
          </p:cNvPr>
          <p:cNvSpPr/>
          <p:nvPr/>
        </p:nvSpPr>
        <p:spPr>
          <a:xfrm>
            <a:off x="6344507" y="112465"/>
            <a:ext cx="398142" cy="992950"/>
          </a:xfrm>
          <a:prstGeom prst="roundRect">
            <a:avLst>
              <a:gd name="adj" fmla="val 15505"/>
            </a:avLst>
          </a:prstGeom>
          <a:solidFill>
            <a:srgbClr val="0844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3" noProof="0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0465A724-7ADB-C97C-478D-DB1B25893496}"/>
              </a:ext>
            </a:extLst>
          </p:cNvPr>
          <p:cNvSpPr/>
          <p:nvPr/>
        </p:nvSpPr>
        <p:spPr>
          <a:xfrm>
            <a:off x="2211044" y="228674"/>
            <a:ext cx="4418356" cy="746018"/>
          </a:xfrm>
          <a:prstGeom prst="roundRect">
            <a:avLst>
              <a:gd name="adj" fmla="val 8929"/>
            </a:avLst>
          </a:prstGeom>
          <a:solidFill>
            <a:srgbClr val="02B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3" noProof="0"/>
          </a:p>
        </p:txBody>
      </p:sp>
      <p:sp>
        <p:nvSpPr>
          <p:cNvPr id="82" name="TextBox 41">
            <a:extLst>
              <a:ext uri="{FF2B5EF4-FFF2-40B4-BE49-F238E27FC236}">
                <a16:creationId xmlns:a16="http://schemas.microsoft.com/office/drawing/2014/main" id="{E18AC7F8-3EED-3AE1-F64A-E1E23D9CC92B}"/>
              </a:ext>
            </a:extLst>
          </p:cNvPr>
          <p:cNvSpPr txBox="1"/>
          <p:nvPr/>
        </p:nvSpPr>
        <p:spPr>
          <a:xfrm>
            <a:off x="336178" y="1426677"/>
            <a:ext cx="6251654" cy="811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GB" sz="1000" spc="20" noProof="0">
                <a:latin typeface="Arial"/>
                <a:cs typeface="Arial"/>
              </a:rPr>
              <a:t>As part of the activities</a:t>
            </a:r>
            <a:r>
              <a:rPr lang="en-GB" sz="1000" spc="20">
                <a:latin typeface="Arial"/>
                <a:cs typeface="Arial"/>
              </a:rPr>
              <a:t> of the </a:t>
            </a:r>
            <a:r>
              <a:rPr lang="en-GB" sz="1000" b="1" spc="20">
                <a:latin typeface="Arial"/>
                <a:cs typeface="Arial"/>
              </a:rPr>
              <a:t>Agri-PDB Platform</a:t>
            </a:r>
            <a:r>
              <a:rPr lang="en-GB" sz="1000" spc="20">
                <a:latin typeface="Arial"/>
                <a:cs typeface="Arial"/>
              </a:rPr>
              <a:t>, </a:t>
            </a:r>
            <a:r>
              <a:rPr lang="en-GB" sz="1000" spc="20" noProof="0">
                <a:latin typeface="Arial"/>
                <a:cs typeface="Arial"/>
              </a:rPr>
              <a:t>hosted </a:t>
            </a:r>
            <a:r>
              <a:rPr lang="en-GB" sz="1000" b="1" spc="20" noProof="0">
                <a:latin typeface="Arial"/>
                <a:cs typeface="Arial"/>
              </a:rPr>
              <a:t>IFAD</a:t>
            </a:r>
            <a:r>
              <a:rPr lang="en-GB" sz="1000" spc="20" noProof="0">
                <a:latin typeface="Arial"/>
                <a:cs typeface="Arial"/>
              </a:rPr>
              <a:t>, a training on agroecology will be organized for public agricultural development banks and Caisse des </a:t>
            </a:r>
            <a:r>
              <a:rPr lang="en-GB" sz="1000" spc="20" noProof="0" err="1">
                <a:latin typeface="Arial"/>
                <a:cs typeface="Arial"/>
              </a:rPr>
              <a:t>Dépôts</a:t>
            </a:r>
            <a:r>
              <a:rPr lang="en-GB" sz="1000" spc="20" noProof="0">
                <a:latin typeface="Arial"/>
                <a:cs typeface="Arial"/>
              </a:rPr>
              <a:t> from </a:t>
            </a:r>
            <a:r>
              <a:rPr lang="en-GB" sz="1000" b="1" spc="20" noProof="0">
                <a:latin typeface="Arial"/>
                <a:cs typeface="Arial"/>
              </a:rPr>
              <a:t>Benin, Burundi, Mali,</a:t>
            </a:r>
            <a:r>
              <a:rPr lang="en-GB" sz="1000" spc="20" noProof="0">
                <a:latin typeface="Arial"/>
                <a:cs typeface="Arial"/>
              </a:rPr>
              <a:t> </a:t>
            </a:r>
            <a:r>
              <a:rPr lang="en-GB" sz="1000" b="1" spc="20">
                <a:latin typeface="Arial"/>
                <a:cs typeface="Arial"/>
              </a:rPr>
              <a:t>Senegal </a:t>
            </a:r>
            <a:r>
              <a:rPr lang="en-GB" sz="1000" spc="20" noProof="0">
                <a:latin typeface="Arial"/>
                <a:cs typeface="Arial"/>
              </a:rPr>
              <a:t>and </a:t>
            </a:r>
            <a:r>
              <a:rPr lang="en-GB" sz="1000" b="1" spc="20">
                <a:latin typeface="Arial"/>
                <a:cs typeface="Arial"/>
              </a:rPr>
              <a:t>Togo</a:t>
            </a:r>
            <a:r>
              <a:rPr lang="en-GB" sz="1000" spc="20" noProof="0">
                <a:latin typeface="Arial"/>
                <a:cs typeface="Arial"/>
              </a:rPr>
              <a:t>. This training aims to strengthen the role of financial institutions in financing the agroecological transition. Developed by the platform in partnership with </a:t>
            </a:r>
            <a:r>
              <a:rPr lang="en-GB" sz="1000" b="1" spc="20" noProof="0">
                <a:latin typeface="Arial"/>
                <a:cs typeface="Arial"/>
              </a:rPr>
              <a:t>IFAD</a:t>
            </a:r>
            <a:r>
              <a:rPr lang="en-GB" sz="1000" spc="20" noProof="0">
                <a:latin typeface="Arial"/>
                <a:cs typeface="Arial"/>
              </a:rPr>
              <a:t> and </a:t>
            </a:r>
            <a:r>
              <a:rPr lang="en-GB" sz="1000" b="1" spc="20" noProof="0" err="1">
                <a:latin typeface="Arial"/>
                <a:cs typeface="Arial"/>
              </a:rPr>
              <a:t>AFD</a:t>
            </a:r>
            <a:r>
              <a:rPr lang="en-GB" sz="1000" spc="20" noProof="0">
                <a:latin typeface="Arial"/>
                <a:cs typeface="Arial"/>
              </a:rPr>
              <a:t>, the training will take place in Morocco with the support of </a:t>
            </a:r>
            <a:r>
              <a:rPr lang="en-GB" sz="1000" b="1" spc="20">
                <a:latin typeface="Arial"/>
                <a:cs typeface="Arial"/>
              </a:rPr>
              <a:t>CAM </a:t>
            </a:r>
            <a:r>
              <a:rPr lang="en-GB" sz="1000" spc="20">
                <a:latin typeface="Arial"/>
                <a:cs typeface="Arial"/>
              </a:rPr>
              <a:t>and</a:t>
            </a:r>
            <a:r>
              <a:rPr lang="en-GB" sz="1000" b="1" spc="20">
                <a:latin typeface="Arial"/>
                <a:cs typeface="Arial"/>
              </a:rPr>
              <a:t> RIAM.</a:t>
            </a:r>
            <a:endParaRPr lang="en-GB" sz="1000" b="1" spc="20" noProof="0">
              <a:latin typeface="Arial"/>
              <a:cs typeface="Arial"/>
            </a:endParaRPr>
          </a:p>
        </p:txBody>
      </p:sp>
      <p:sp>
        <p:nvSpPr>
          <p:cNvPr id="83" name="TextBox 42">
            <a:extLst>
              <a:ext uri="{FF2B5EF4-FFF2-40B4-BE49-F238E27FC236}">
                <a16:creationId xmlns:a16="http://schemas.microsoft.com/office/drawing/2014/main" id="{BBB613B8-964A-5A2B-18D1-9F5DD8035D83}"/>
              </a:ext>
            </a:extLst>
          </p:cNvPr>
          <p:cNvSpPr txBox="1"/>
          <p:nvPr/>
        </p:nvSpPr>
        <p:spPr>
          <a:xfrm>
            <a:off x="2316240" y="265842"/>
            <a:ext cx="4299931" cy="55399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Climate Finance &amp; Agroecology: </a:t>
            </a: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Impact Portfolios</a:t>
            </a:r>
            <a:endParaRPr lang="en-GB" b="1" noProof="0">
              <a:solidFill>
                <a:schemeClr val="bg1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3B63A5A4-BB07-E574-9F06-6C357B5765B6}"/>
              </a:ext>
            </a:extLst>
          </p:cNvPr>
          <p:cNvSpPr txBox="1"/>
          <p:nvPr/>
        </p:nvSpPr>
        <p:spPr>
          <a:xfrm>
            <a:off x="347025" y="5456579"/>
            <a:ext cx="6107564" cy="272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24"/>
              </a:lnSpc>
              <a:spcBef>
                <a:spcPct val="0"/>
              </a:spcBef>
            </a:pPr>
            <a:r>
              <a:rPr lang="en-GB" b="1" noProof="0">
                <a:solidFill>
                  <a:srgbClr val="005B60"/>
                </a:solidFill>
                <a:latin typeface="Arial Black" panose="020B0604020202020204" pitchFamily="34" charset="0"/>
                <a:ea typeface="Muller Bold"/>
                <a:cs typeface="Arial Black" panose="020B0604020202020204" pitchFamily="34" charset="0"/>
                <a:sym typeface="Muller Bold"/>
              </a:rPr>
              <a:t>Expected outcomes of these meetings</a:t>
            </a:r>
          </a:p>
        </p:txBody>
      </p:sp>
      <p:pic>
        <p:nvPicPr>
          <p:cNvPr id="86" name="Picture 85" descr="A green and black logo&#10;&#10;AI-generated content may be incorrect.">
            <a:extLst>
              <a:ext uri="{FF2B5EF4-FFF2-40B4-BE49-F238E27FC236}">
                <a16:creationId xmlns:a16="http://schemas.microsoft.com/office/drawing/2014/main" id="{36CFAB35-57DF-A341-5AF7-9E543D62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25" y="238818"/>
            <a:ext cx="1736728" cy="740244"/>
          </a:xfrm>
          <a:prstGeom prst="rect">
            <a:avLst/>
          </a:prstGeom>
        </p:spPr>
      </p:pic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0F4022DE-346C-9323-ED0F-277E6EA0D6A3}"/>
              </a:ext>
            </a:extLst>
          </p:cNvPr>
          <p:cNvSpPr/>
          <p:nvPr/>
        </p:nvSpPr>
        <p:spPr>
          <a:xfrm>
            <a:off x="57676" y="9458435"/>
            <a:ext cx="6742649" cy="371365"/>
          </a:xfrm>
          <a:prstGeom prst="roundRect">
            <a:avLst>
              <a:gd name="adj" fmla="val 50000"/>
            </a:avLst>
          </a:prstGeom>
          <a:solidFill>
            <a:srgbClr val="0844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3" noProof="0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D0EBA1A3-DFC8-DC27-6B2E-3658B224BFE4}"/>
              </a:ext>
            </a:extLst>
          </p:cNvPr>
          <p:cNvSpPr/>
          <p:nvPr/>
        </p:nvSpPr>
        <p:spPr>
          <a:xfrm>
            <a:off x="4289560" y="9535805"/>
            <a:ext cx="2454559" cy="216624"/>
          </a:xfrm>
          <a:prstGeom prst="roundRect">
            <a:avLst>
              <a:gd name="adj" fmla="val 50000"/>
            </a:avLst>
          </a:prstGeom>
          <a:solidFill>
            <a:srgbClr val="02B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9538"/>
            <a:endParaRPr lang="en-GB" sz="1050" spc="2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B012C353-E868-7A7B-6088-2192F01FEFBE}"/>
              </a:ext>
            </a:extLst>
          </p:cNvPr>
          <p:cNvSpPr/>
          <p:nvPr/>
        </p:nvSpPr>
        <p:spPr>
          <a:xfrm>
            <a:off x="350330" y="2506439"/>
            <a:ext cx="95795" cy="255400"/>
          </a:xfrm>
          <a:prstGeom prst="roundRect">
            <a:avLst>
              <a:gd name="adj" fmla="val 50000"/>
            </a:avLst>
          </a:prstGeom>
          <a:solidFill>
            <a:srgbClr val="02B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3" noProof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D9FD7B9-27EE-4254-7CB3-CF9C7E9BB9EF}"/>
              </a:ext>
            </a:extLst>
          </p:cNvPr>
          <p:cNvSpPr txBox="1"/>
          <p:nvPr/>
        </p:nvSpPr>
        <p:spPr>
          <a:xfrm>
            <a:off x="460087" y="4793914"/>
            <a:ext cx="1034847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spcAft>
                <a:spcPts val="100"/>
              </a:spcAft>
            </a:pPr>
            <a:r>
              <a:rPr lang="en-GB" sz="1000" b="1" spc="20" noProof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23 April</a:t>
            </a:r>
            <a:endParaRPr lang="en-GB" i="1" spc="20" noProof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1FBB627-E956-DE07-CCAD-9B032860C2C3}"/>
              </a:ext>
            </a:extLst>
          </p:cNvPr>
          <p:cNvSpPr txBox="1"/>
          <p:nvPr/>
        </p:nvSpPr>
        <p:spPr>
          <a:xfrm>
            <a:off x="1244841" y="2506439"/>
            <a:ext cx="4749253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00"/>
              </a:spcAft>
            </a:pPr>
            <a:r>
              <a:rPr lang="en-GB" sz="1050" b="1" noProof="0">
                <a:solidFill>
                  <a:srgbClr val="00BF7F"/>
                </a:solidFill>
                <a:latin typeface="Arial Black" panose="020B0604020202020204" pitchFamily="34" charset="0"/>
                <a:ea typeface="Calibri"/>
                <a:cs typeface="Arial Black" panose="020B0604020202020204" pitchFamily="34" charset="0"/>
              </a:rPr>
              <a:t>Training </a:t>
            </a:r>
            <a:r>
              <a:rPr lang="en-GB" sz="1050" i="1" spc="20">
                <a:latin typeface="Arial" panose="020B0604020202020204" pitchFamily="34" charset="0"/>
                <a:cs typeface="Arial" panose="020B0604020202020204" pitchFamily="34" charset="0"/>
              </a:rPr>
              <a:t>(Rabat</a:t>
            </a:r>
            <a:r>
              <a:rPr lang="en-GB" sz="1050" i="1" spc="2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endParaRPr lang="en-GB" sz="1050" b="1" noProof="0">
              <a:solidFill>
                <a:srgbClr val="00BF7F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4CB36FFF-4235-3EBD-A636-F726BB62995C}"/>
              </a:ext>
            </a:extLst>
          </p:cNvPr>
          <p:cNvSpPr/>
          <p:nvPr/>
        </p:nvSpPr>
        <p:spPr>
          <a:xfrm>
            <a:off x="350330" y="3656340"/>
            <a:ext cx="95795" cy="255400"/>
          </a:xfrm>
          <a:prstGeom prst="roundRect">
            <a:avLst>
              <a:gd name="adj" fmla="val 50000"/>
            </a:avLst>
          </a:prstGeom>
          <a:solidFill>
            <a:srgbClr val="02B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3" noProof="0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EDA36D5A-B7A5-BC36-A1AA-152E6BAC79D0}"/>
              </a:ext>
            </a:extLst>
          </p:cNvPr>
          <p:cNvSpPr/>
          <p:nvPr/>
        </p:nvSpPr>
        <p:spPr>
          <a:xfrm>
            <a:off x="350330" y="4233003"/>
            <a:ext cx="95795" cy="255400"/>
          </a:xfrm>
          <a:prstGeom prst="roundRect">
            <a:avLst>
              <a:gd name="adj" fmla="val 50000"/>
            </a:avLst>
          </a:prstGeom>
          <a:solidFill>
            <a:srgbClr val="02B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3" noProof="0"/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5C5F424E-F4D0-48CB-C901-3A9F9789A7F3}"/>
              </a:ext>
            </a:extLst>
          </p:cNvPr>
          <p:cNvSpPr/>
          <p:nvPr/>
        </p:nvSpPr>
        <p:spPr>
          <a:xfrm>
            <a:off x="350330" y="4793914"/>
            <a:ext cx="95795" cy="255400"/>
          </a:xfrm>
          <a:prstGeom prst="roundRect">
            <a:avLst>
              <a:gd name="adj" fmla="val 50000"/>
            </a:avLst>
          </a:prstGeom>
          <a:solidFill>
            <a:srgbClr val="02B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3" noProof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1E38728-C4E1-0BA2-09FC-3CF70E5D09DE}"/>
              </a:ext>
            </a:extLst>
          </p:cNvPr>
          <p:cNvSpPr txBox="1"/>
          <p:nvPr/>
        </p:nvSpPr>
        <p:spPr>
          <a:xfrm>
            <a:off x="266480" y="5782339"/>
            <a:ext cx="1489550" cy="9130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525" lvl="0">
              <a:spcBef>
                <a:spcPts val="200"/>
              </a:spcBef>
              <a:spcAft>
                <a:spcPts val="200"/>
              </a:spcAft>
            </a:pPr>
            <a:r>
              <a:rPr lang="en-GB" sz="1000" b="1">
                <a:solidFill>
                  <a:srgbClr val="00BF7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Capacity building</a:t>
            </a:r>
            <a:endParaRPr lang="en-GB" sz="800" b="1">
              <a:solidFill>
                <a:srgbClr val="00BF7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525" lvl="0">
              <a:spcBef>
                <a:spcPts val="200"/>
              </a:spcBef>
              <a:spcAft>
                <a:spcPts val="200"/>
              </a:spcAft>
            </a:pPr>
            <a:r>
              <a:rPr lang="en-GB" sz="8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Develop technical and strategic knowledge and skills to effectively support the agroecological transition.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93FEB3-3F9F-876B-502D-80A0EB910BF2}"/>
              </a:ext>
            </a:extLst>
          </p:cNvPr>
          <p:cNvSpPr txBox="1"/>
          <p:nvPr/>
        </p:nvSpPr>
        <p:spPr>
          <a:xfrm>
            <a:off x="1803954" y="5782339"/>
            <a:ext cx="1489550" cy="1097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525" lvl="0">
              <a:spcBef>
                <a:spcPts val="200"/>
              </a:spcBef>
              <a:spcAft>
                <a:spcPts val="200"/>
              </a:spcAft>
            </a:pPr>
            <a:r>
              <a:rPr lang="en-GB" sz="1000" b="1">
                <a:solidFill>
                  <a:srgbClr val="00BF7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Integration of agroecology into financing strategies</a:t>
            </a:r>
            <a:endParaRPr lang="en-GB" sz="800" b="1">
              <a:solidFill>
                <a:srgbClr val="00BF7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525" lvl="0">
              <a:spcBef>
                <a:spcPts val="200"/>
              </a:spcBef>
              <a:spcAft>
                <a:spcPts val="200"/>
              </a:spcAft>
            </a:pPr>
            <a:r>
              <a:rPr lang="en-GB" sz="8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Promote the adoption of financing criteria and tools adapted to sustainable agricultural practices.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84EB7ED-9797-7713-8DB9-1663F44068F1}"/>
              </a:ext>
            </a:extLst>
          </p:cNvPr>
          <p:cNvSpPr txBox="1"/>
          <p:nvPr/>
        </p:nvSpPr>
        <p:spPr>
          <a:xfrm>
            <a:off x="3322893" y="5782339"/>
            <a:ext cx="1486142" cy="9438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525" lvl="0">
              <a:spcBef>
                <a:spcPts val="200"/>
              </a:spcBef>
              <a:spcAft>
                <a:spcPts val="200"/>
              </a:spcAft>
            </a:pPr>
            <a:r>
              <a:rPr lang="en-GB" sz="1000" b="1">
                <a:solidFill>
                  <a:srgbClr val="00BF7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Dialogue and experience sharing:</a:t>
            </a:r>
            <a:endParaRPr lang="en-GB" sz="800" b="1">
              <a:solidFill>
                <a:srgbClr val="00BF7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525" lvl="0">
              <a:spcBef>
                <a:spcPts val="200"/>
              </a:spcBef>
              <a:spcAft>
                <a:spcPts val="200"/>
              </a:spcAft>
            </a:pPr>
            <a:r>
              <a:rPr lang="en-GB" sz="8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Create a space for financial institutions to exchange best practices, challenges, and innovative solutions.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09955C4-B722-A766-0DB4-C7BB448D7B26}"/>
              </a:ext>
            </a:extLst>
          </p:cNvPr>
          <p:cNvSpPr txBox="1"/>
          <p:nvPr/>
        </p:nvSpPr>
        <p:spPr>
          <a:xfrm>
            <a:off x="4902702" y="5782339"/>
            <a:ext cx="1685130" cy="12208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525" lvl="0">
              <a:spcBef>
                <a:spcPts val="200"/>
              </a:spcBef>
              <a:spcAft>
                <a:spcPts val="200"/>
              </a:spcAft>
            </a:pPr>
            <a:r>
              <a:rPr lang="en-GB" sz="1000" b="1">
                <a:solidFill>
                  <a:srgbClr val="00BF7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In-depth understanding of the issues facing financial institutions</a:t>
            </a:r>
            <a:endParaRPr lang="en-GB" sz="800" b="1">
              <a:solidFill>
                <a:srgbClr val="00BF7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525" lvl="0">
              <a:spcBef>
                <a:spcPts val="200"/>
              </a:spcBef>
              <a:spcAft>
                <a:spcPts val="200"/>
              </a:spcAft>
            </a:pPr>
            <a:r>
              <a:rPr lang="en-GB" sz="8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Identify opportunities and constraints to strengthen the role of agricultural financial institutions in supporting agroecology.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47094CF-7AF2-0362-9687-97BBA40EF66C}"/>
              </a:ext>
            </a:extLst>
          </p:cNvPr>
          <p:cNvGrpSpPr/>
          <p:nvPr/>
        </p:nvGrpSpPr>
        <p:grpSpPr>
          <a:xfrm>
            <a:off x="1761618" y="5862560"/>
            <a:ext cx="3090332" cy="1086799"/>
            <a:chOff x="1803183" y="5743449"/>
            <a:chExt cx="3090332" cy="1480249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4E9615A-1A53-3B11-216A-CD0FB9DAD1BE}"/>
                </a:ext>
              </a:extLst>
            </p:cNvPr>
            <p:cNvCxnSpPr>
              <a:cxnSpLocks/>
            </p:cNvCxnSpPr>
            <p:nvPr/>
          </p:nvCxnSpPr>
          <p:spPr>
            <a:xfrm>
              <a:off x="1803183" y="5743449"/>
              <a:ext cx="0" cy="1480249"/>
            </a:xfrm>
            <a:prstGeom prst="line">
              <a:avLst/>
            </a:prstGeom>
            <a:ln>
              <a:solidFill>
                <a:srgbClr val="005B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EB149C9-2648-B457-78C5-8E50D39C3A91}"/>
                </a:ext>
              </a:extLst>
            </p:cNvPr>
            <p:cNvCxnSpPr>
              <a:cxnSpLocks/>
            </p:cNvCxnSpPr>
            <p:nvPr/>
          </p:nvCxnSpPr>
          <p:spPr>
            <a:xfrm>
              <a:off x="3318715" y="5743449"/>
              <a:ext cx="0" cy="1480249"/>
            </a:xfrm>
            <a:prstGeom prst="line">
              <a:avLst/>
            </a:prstGeom>
            <a:ln>
              <a:solidFill>
                <a:srgbClr val="005B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F424AB-B7C2-37C3-B662-9DC496B0E18B}"/>
                </a:ext>
              </a:extLst>
            </p:cNvPr>
            <p:cNvCxnSpPr>
              <a:cxnSpLocks/>
            </p:cNvCxnSpPr>
            <p:nvPr/>
          </p:nvCxnSpPr>
          <p:spPr>
            <a:xfrm>
              <a:off x="4893515" y="5743449"/>
              <a:ext cx="0" cy="1480249"/>
            </a:xfrm>
            <a:prstGeom prst="line">
              <a:avLst/>
            </a:prstGeom>
            <a:ln>
              <a:solidFill>
                <a:srgbClr val="005B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E51A941E-2C3E-A9D9-3807-FF5FA2242B44}"/>
              </a:ext>
            </a:extLst>
          </p:cNvPr>
          <p:cNvSpPr>
            <a:spLocks/>
          </p:cNvSpPr>
          <p:nvPr/>
        </p:nvSpPr>
        <p:spPr>
          <a:xfrm rot="10800000" flipV="1">
            <a:off x="139117" y="8424367"/>
            <a:ext cx="6579766" cy="924378"/>
          </a:xfrm>
          <a:prstGeom prst="roundRect">
            <a:avLst>
              <a:gd name="adj" fmla="val 8481"/>
            </a:avLst>
          </a:prstGeom>
          <a:solidFill>
            <a:srgbClr val="8FEEBA">
              <a:alpha val="2122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3"/>
          </a:p>
        </p:txBody>
      </p:sp>
      <p:sp>
        <p:nvSpPr>
          <p:cNvPr id="128" name="Freeform 8">
            <a:extLst>
              <a:ext uri="{FF2B5EF4-FFF2-40B4-BE49-F238E27FC236}">
                <a16:creationId xmlns:a16="http://schemas.microsoft.com/office/drawing/2014/main" id="{EEF26E25-8DB9-97C4-2B4C-A766250074BB}"/>
              </a:ext>
            </a:extLst>
          </p:cNvPr>
          <p:cNvSpPr/>
          <p:nvPr/>
        </p:nvSpPr>
        <p:spPr>
          <a:xfrm>
            <a:off x="344437" y="8959043"/>
            <a:ext cx="166910" cy="229826"/>
          </a:xfrm>
          <a:custGeom>
            <a:avLst/>
            <a:gdLst/>
            <a:ahLst/>
            <a:cxnLst/>
            <a:rect l="l" t="t" r="r" b="b"/>
            <a:pathLst>
              <a:path w="120480" h="165894">
                <a:moveTo>
                  <a:pt x="0" y="0"/>
                </a:moveTo>
                <a:lnTo>
                  <a:pt x="120481" y="0"/>
                </a:lnTo>
                <a:lnTo>
                  <a:pt x="120481" y="165894"/>
                </a:lnTo>
                <a:lnTo>
                  <a:pt x="0" y="1658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493">
              <a:solidFill>
                <a:srgbClr val="02B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reeform 9">
            <a:extLst>
              <a:ext uri="{FF2B5EF4-FFF2-40B4-BE49-F238E27FC236}">
                <a16:creationId xmlns:a16="http://schemas.microsoft.com/office/drawing/2014/main" id="{FB63CBD2-9AD0-E170-FE3E-420957A150D1}"/>
              </a:ext>
            </a:extLst>
          </p:cNvPr>
          <p:cNvSpPr/>
          <p:nvPr/>
        </p:nvSpPr>
        <p:spPr>
          <a:xfrm>
            <a:off x="2907315" y="8957217"/>
            <a:ext cx="185287" cy="138764"/>
          </a:xfrm>
          <a:custGeom>
            <a:avLst/>
            <a:gdLst/>
            <a:ahLst/>
            <a:cxnLst/>
            <a:rect l="l" t="t" r="r" b="b"/>
            <a:pathLst>
              <a:path w="170873" h="127969">
                <a:moveTo>
                  <a:pt x="0" y="0"/>
                </a:moveTo>
                <a:lnTo>
                  <a:pt x="170873" y="0"/>
                </a:lnTo>
                <a:lnTo>
                  <a:pt x="170873" y="127969"/>
                </a:lnTo>
                <a:lnTo>
                  <a:pt x="0" y="1279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493">
              <a:solidFill>
                <a:srgbClr val="0844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Freeform 10">
            <a:extLst>
              <a:ext uri="{FF2B5EF4-FFF2-40B4-BE49-F238E27FC236}">
                <a16:creationId xmlns:a16="http://schemas.microsoft.com/office/drawing/2014/main" id="{6D74C6F3-984F-C7C4-1934-69B3704EB4E7}"/>
              </a:ext>
            </a:extLst>
          </p:cNvPr>
          <p:cNvSpPr/>
          <p:nvPr/>
        </p:nvSpPr>
        <p:spPr>
          <a:xfrm>
            <a:off x="2929411" y="8688276"/>
            <a:ext cx="141095" cy="146783"/>
          </a:xfrm>
          <a:custGeom>
            <a:avLst/>
            <a:gdLst/>
            <a:ahLst/>
            <a:cxnLst/>
            <a:rect l="l" t="t" r="r" b="b"/>
            <a:pathLst>
              <a:path w="159908" h="166354">
                <a:moveTo>
                  <a:pt x="0" y="0"/>
                </a:moveTo>
                <a:lnTo>
                  <a:pt x="159908" y="0"/>
                </a:lnTo>
                <a:lnTo>
                  <a:pt x="159908" y="166354"/>
                </a:lnTo>
                <a:lnTo>
                  <a:pt x="0" y="166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493">
              <a:solidFill>
                <a:srgbClr val="0844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reeform 20">
            <a:extLst>
              <a:ext uri="{FF2B5EF4-FFF2-40B4-BE49-F238E27FC236}">
                <a16:creationId xmlns:a16="http://schemas.microsoft.com/office/drawing/2014/main" id="{66C3846A-334D-1B35-CECC-55BFE6AC32C9}"/>
              </a:ext>
            </a:extLst>
          </p:cNvPr>
          <p:cNvSpPr/>
          <p:nvPr/>
        </p:nvSpPr>
        <p:spPr>
          <a:xfrm>
            <a:off x="1150396" y="7836563"/>
            <a:ext cx="1293871" cy="271713"/>
          </a:xfrm>
          <a:custGeom>
            <a:avLst/>
            <a:gdLst/>
            <a:ahLst/>
            <a:cxnLst/>
            <a:rect l="l" t="t" r="r" b="b"/>
            <a:pathLst>
              <a:path w="1333079" h="279947">
                <a:moveTo>
                  <a:pt x="0" y="0"/>
                </a:moveTo>
                <a:lnTo>
                  <a:pt x="1333078" y="0"/>
                </a:lnTo>
                <a:lnTo>
                  <a:pt x="1333078" y="279947"/>
                </a:lnTo>
                <a:lnTo>
                  <a:pt x="0" y="2799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 anchor="ctr"/>
          <a:lstStyle/>
          <a:p>
            <a:endParaRPr lang="en-GB" sz="149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71">
            <a:extLst>
              <a:ext uri="{FF2B5EF4-FFF2-40B4-BE49-F238E27FC236}">
                <a16:creationId xmlns:a16="http://schemas.microsoft.com/office/drawing/2014/main" id="{45266D36-7827-CA05-EC83-7B9D6934DDB4}"/>
              </a:ext>
            </a:extLst>
          </p:cNvPr>
          <p:cNvSpPr txBox="1"/>
          <p:nvPr/>
        </p:nvSpPr>
        <p:spPr>
          <a:xfrm>
            <a:off x="572570" y="8941074"/>
            <a:ext cx="1749231" cy="243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2"/>
              </a:lnSpc>
              <a:spcBef>
                <a:spcPct val="0"/>
              </a:spcBef>
            </a:pPr>
            <a:r>
              <a:rPr lang="en-US" sz="641">
                <a:solidFill>
                  <a:srgbClr val="084447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International Fund for Agricultural Development (IFAD) Via Paolo di Dono 44, 00142 Rome, Italy </a:t>
            </a:r>
          </a:p>
        </p:txBody>
      </p:sp>
      <p:sp>
        <p:nvSpPr>
          <p:cNvPr id="140" name="TextBox 73">
            <a:extLst>
              <a:ext uri="{FF2B5EF4-FFF2-40B4-BE49-F238E27FC236}">
                <a16:creationId xmlns:a16="http://schemas.microsoft.com/office/drawing/2014/main" id="{3EFF5C2A-9910-ED96-762E-BED1F5796119}"/>
              </a:ext>
            </a:extLst>
          </p:cNvPr>
          <p:cNvSpPr txBox="1"/>
          <p:nvPr/>
        </p:nvSpPr>
        <p:spPr>
          <a:xfrm>
            <a:off x="3170749" y="8690019"/>
            <a:ext cx="1064562" cy="139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8"/>
              </a:lnSpc>
              <a:spcBef>
                <a:spcPct val="0"/>
              </a:spcBef>
            </a:pPr>
            <a:r>
              <a:rPr lang="en-US" sz="825" b="1">
                <a:solidFill>
                  <a:srgbClr val="084447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+39 – 0654591</a:t>
            </a:r>
          </a:p>
        </p:txBody>
      </p:sp>
      <p:sp>
        <p:nvSpPr>
          <p:cNvPr id="141" name="TextBox 74">
            <a:extLst>
              <a:ext uri="{FF2B5EF4-FFF2-40B4-BE49-F238E27FC236}">
                <a16:creationId xmlns:a16="http://schemas.microsoft.com/office/drawing/2014/main" id="{CEC564CB-5E3C-A245-41C4-831F00C40DD1}"/>
              </a:ext>
            </a:extLst>
          </p:cNvPr>
          <p:cNvSpPr txBox="1"/>
          <p:nvPr/>
        </p:nvSpPr>
        <p:spPr>
          <a:xfrm>
            <a:off x="340792" y="8560093"/>
            <a:ext cx="2104567" cy="280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913" b="1">
                <a:solidFill>
                  <a:srgbClr val="084447"/>
                </a:solidFill>
                <a:latin typeface="Arial Black" panose="020B0604020202020204" pitchFamily="34" charset="0"/>
                <a:ea typeface="Montserrat Bold"/>
                <a:cs typeface="Arial Black" panose="020B0604020202020204" pitchFamily="34" charset="0"/>
                <a:sym typeface="Montserrat Bold"/>
              </a:rPr>
              <a:t>Agricultural Public Development Banks PDBs | Platform</a:t>
            </a:r>
          </a:p>
        </p:txBody>
      </p:sp>
      <p:sp>
        <p:nvSpPr>
          <p:cNvPr id="142" name="TextBox 75">
            <a:extLst>
              <a:ext uri="{FF2B5EF4-FFF2-40B4-BE49-F238E27FC236}">
                <a16:creationId xmlns:a16="http://schemas.microsoft.com/office/drawing/2014/main" id="{8B45A065-CA81-F674-1A66-C2A95C070B7B}"/>
              </a:ext>
            </a:extLst>
          </p:cNvPr>
          <p:cNvSpPr txBox="1"/>
          <p:nvPr/>
        </p:nvSpPr>
        <p:spPr>
          <a:xfrm>
            <a:off x="3170749" y="8953768"/>
            <a:ext cx="1084234" cy="139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8"/>
              </a:lnSpc>
              <a:spcBef>
                <a:spcPct val="0"/>
              </a:spcBef>
            </a:pPr>
            <a:r>
              <a:rPr lang="en-US" sz="825" b="1" err="1">
                <a:solidFill>
                  <a:srgbClr val="084447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AgriPDB@ifad.org</a:t>
            </a:r>
            <a:endParaRPr lang="en-US" sz="825" b="1">
              <a:solidFill>
                <a:srgbClr val="084447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</p:txBody>
      </p:sp>
      <p:sp>
        <p:nvSpPr>
          <p:cNvPr id="143" name="TextBox 78">
            <a:extLst>
              <a:ext uri="{FF2B5EF4-FFF2-40B4-BE49-F238E27FC236}">
                <a16:creationId xmlns:a16="http://schemas.microsoft.com/office/drawing/2014/main" id="{2EFB9776-8727-4A8A-A80C-B73D75A398E3}"/>
              </a:ext>
            </a:extLst>
          </p:cNvPr>
          <p:cNvSpPr txBox="1"/>
          <p:nvPr/>
        </p:nvSpPr>
        <p:spPr>
          <a:xfrm>
            <a:off x="5421921" y="8839347"/>
            <a:ext cx="106744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6"/>
              </a:lnSpc>
              <a:spcBef>
                <a:spcPct val="0"/>
              </a:spcBef>
            </a:pPr>
            <a:r>
              <a:rPr lang="en-US" sz="1000" b="1" err="1">
                <a:solidFill>
                  <a:srgbClr val="084447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agri-pdb.org</a:t>
            </a:r>
            <a:endParaRPr lang="en-US" sz="927" b="1">
              <a:solidFill>
                <a:srgbClr val="005B60"/>
              </a:solidFill>
              <a:latin typeface="Arial Black" panose="020B0604020202020204" pitchFamily="34" charset="0"/>
              <a:ea typeface="Montserrat Bold"/>
              <a:cs typeface="Arial Black" panose="020B0604020202020204" pitchFamily="34" charset="0"/>
              <a:sym typeface="Montserrat Bold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7C7C664-6045-13B0-40A9-BB40B29FC59B}"/>
              </a:ext>
            </a:extLst>
          </p:cNvPr>
          <p:cNvSpPr txBox="1"/>
          <p:nvPr/>
        </p:nvSpPr>
        <p:spPr>
          <a:xfrm>
            <a:off x="283706" y="7864697"/>
            <a:ext cx="834203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sz="800" b="1" noProof="0">
                <a:solidFill>
                  <a:srgbClr val="00BF7F"/>
                </a:solidFill>
                <a:latin typeface="Arial Nova"/>
              </a:rPr>
              <a:t>Financed by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F65CB60-32D7-D942-84B4-A5E23D2CBB2E}"/>
              </a:ext>
            </a:extLst>
          </p:cNvPr>
          <p:cNvSpPr txBox="1"/>
          <p:nvPr/>
        </p:nvSpPr>
        <p:spPr>
          <a:xfrm>
            <a:off x="2602418" y="7741587"/>
            <a:ext cx="76392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sz="800" b="1" noProof="0">
                <a:solidFill>
                  <a:srgbClr val="00BF7F"/>
                </a:solidFill>
                <a:latin typeface="Arial Nova"/>
              </a:rPr>
              <a:t>In partnership with</a:t>
            </a:r>
            <a:r>
              <a:rPr lang="en-GB" sz="800" b="1" i="0" u="none" strike="noStrike" baseline="0" noProof="0">
                <a:solidFill>
                  <a:srgbClr val="00BF7F"/>
                </a:solidFill>
                <a:latin typeface="Arial Nova"/>
              </a:rPr>
              <a:t> </a:t>
            </a:r>
            <a:endParaRPr lang="en-GB" sz="800" b="1" noProof="0">
              <a:solidFill>
                <a:srgbClr val="00BF7F"/>
              </a:solidFill>
              <a:latin typeface="Arial Nova"/>
            </a:endParaRP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406E404E-BA1E-DA80-3208-01E83B28DE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86" y="7799935"/>
            <a:ext cx="604132" cy="344968"/>
          </a:xfrm>
          <a:prstGeom prst="rect">
            <a:avLst/>
          </a:prstGeom>
        </p:spPr>
      </p:pic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CF748D65-0CBC-84E4-60F0-2EE52838B070}"/>
              </a:ext>
            </a:extLst>
          </p:cNvPr>
          <p:cNvCxnSpPr>
            <a:cxnSpLocks/>
          </p:cNvCxnSpPr>
          <p:nvPr/>
        </p:nvCxnSpPr>
        <p:spPr>
          <a:xfrm>
            <a:off x="339930" y="5361246"/>
            <a:ext cx="6004577" cy="0"/>
          </a:xfrm>
          <a:prstGeom prst="straightConnector1">
            <a:avLst/>
          </a:prstGeom>
          <a:ln w="63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CE97DEA-C06B-4A1E-A7D5-D68DE096443A}"/>
              </a:ext>
            </a:extLst>
          </p:cNvPr>
          <p:cNvSpPr/>
          <p:nvPr/>
        </p:nvSpPr>
        <p:spPr>
          <a:xfrm>
            <a:off x="2204500" y="865955"/>
            <a:ext cx="1876395" cy="2575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spc="20" noProof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Morocco</a:t>
            </a:r>
            <a:endParaRPr lang="en-GB" sz="1000" spc="2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EB79807-8548-3E2A-9AD6-B3F41EC8A026}"/>
              </a:ext>
            </a:extLst>
          </p:cNvPr>
          <p:cNvSpPr/>
          <p:nvPr/>
        </p:nvSpPr>
        <p:spPr>
          <a:xfrm>
            <a:off x="4190331" y="872607"/>
            <a:ext cx="1805006" cy="2442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spc="2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20-24</a:t>
            </a:r>
            <a:r>
              <a:rPr lang="en-GB" sz="1000" spc="20" noProof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 April 2026</a:t>
            </a:r>
            <a:endParaRPr lang="en-GB" sz="1000" spc="20" noProof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" name="Graphic 9" descr="Marker with solid fill">
            <a:extLst>
              <a:ext uri="{FF2B5EF4-FFF2-40B4-BE49-F238E27FC236}">
                <a16:creationId xmlns:a16="http://schemas.microsoft.com/office/drawing/2014/main" id="{EE6497D4-32FB-1B6F-E011-94C29F76E7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20784" y="893341"/>
            <a:ext cx="202800" cy="202800"/>
          </a:xfrm>
          <a:prstGeom prst="rect">
            <a:avLst/>
          </a:prstGeom>
        </p:spPr>
      </p:pic>
      <p:pic>
        <p:nvPicPr>
          <p:cNvPr id="14" name="Graphic 13" descr="Daily calendar with solid fill">
            <a:extLst>
              <a:ext uri="{FF2B5EF4-FFF2-40B4-BE49-F238E27FC236}">
                <a16:creationId xmlns:a16="http://schemas.microsoft.com/office/drawing/2014/main" id="{8A955BF9-6F85-463C-097C-6BB925B06F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02646" y="882469"/>
            <a:ext cx="224544" cy="224544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7AE9E7E1-AF4F-E2C7-8C6B-4518E7EAF7B5}"/>
              </a:ext>
            </a:extLst>
          </p:cNvPr>
          <p:cNvSpPr txBox="1"/>
          <p:nvPr/>
        </p:nvSpPr>
        <p:spPr>
          <a:xfrm>
            <a:off x="283706" y="7176895"/>
            <a:ext cx="834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>
                <a:solidFill>
                  <a:srgbClr val="00BF7F"/>
                </a:solidFill>
                <a:latin typeface="Arial Nova"/>
              </a:rPr>
              <a:t>Participating Financial Institutions</a:t>
            </a:r>
            <a:endParaRPr lang="en-GB" sz="800" b="1" noProof="0">
              <a:solidFill>
                <a:srgbClr val="00BF7F"/>
              </a:solidFill>
              <a:latin typeface="Arial Nova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3C80FF3-C5CA-BC06-1778-645D83208D6F}"/>
              </a:ext>
            </a:extLst>
          </p:cNvPr>
          <p:cNvCxnSpPr>
            <a:cxnSpLocks/>
          </p:cNvCxnSpPr>
          <p:nvPr/>
        </p:nvCxnSpPr>
        <p:spPr>
          <a:xfrm>
            <a:off x="1064984" y="7780842"/>
            <a:ext cx="0" cy="383154"/>
          </a:xfrm>
          <a:prstGeom prst="line">
            <a:avLst/>
          </a:prstGeom>
          <a:ln>
            <a:solidFill>
              <a:srgbClr val="005B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87D5E01-1C9E-26A6-9D36-3E51047DDB65}"/>
              </a:ext>
            </a:extLst>
          </p:cNvPr>
          <p:cNvCxnSpPr>
            <a:cxnSpLocks/>
          </p:cNvCxnSpPr>
          <p:nvPr/>
        </p:nvCxnSpPr>
        <p:spPr>
          <a:xfrm>
            <a:off x="1064984" y="7229130"/>
            <a:ext cx="0" cy="383154"/>
          </a:xfrm>
          <a:prstGeom prst="line">
            <a:avLst/>
          </a:prstGeom>
          <a:ln>
            <a:solidFill>
              <a:srgbClr val="005B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B204F07-AE3E-36C3-DFEC-C8169351D5F1}"/>
              </a:ext>
            </a:extLst>
          </p:cNvPr>
          <p:cNvCxnSpPr>
            <a:cxnSpLocks/>
          </p:cNvCxnSpPr>
          <p:nvPr/>
        </p:nvCxnSpPr>
        <p:spPr>
          <a:xfrm>
            <a:off x="3322893" y="7780842"/>
            <a:ext cx="0" cy="383154"/>
          </a:xfrm>
          <a:prstGeom prst="line">
            <a:avLst/>
          </a:prstGeom>
          <a:ln>
            <a:solidFill>
              <a:srgbClr val="005B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58924F-5A73-3FAB-3E78-70143AC9A2FA}"/>
              </a:ext>
            </a:extLst>
          </p:cNvPr>
          <p:cNvGrpSpPr/>
          <p:nvPr/>
        </p:nvGrpSpPr>
        <p:grpSpPr>
          <a:xfrm>
            <a:off x="311727" y="7137170"/>
            <a:ext cx="6234545" cy="1105200"/>
            <a:chOff x="311727" y="7080911"/>
            <a:chExt cx="6234545" cy="1103729"/>
          </a:xfrm>
        </p:grpSpPr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7D018F99-3832-1CCB-4158-696EAEE57E6B}"/>
                </a:ext>
              </a:extLst>
            </p:cNvPr>
            <p:cNvCxnSpPr>
              <a:cxnSpLocks/>
            </p:cNvCxnSpPr>
            <p:nvPr/>
          </p:nvCxnSpPr>
          <p:spPr>
            <a:xfrm>
              <a:off x="311727" y="7642028"/>
              <a:ext cx="6234545" cy="0"/>
            </a:xfrm>
            <a:prstGeom prst="straightConnector1">
              <a:avLst/>
            </a:prstGeom>
            <a:ln w="63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A6F619FD-3679-9B39-54A4-0ABC8022C9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727" y="7080911"/>
              <a:ext cx="6234545" cy="0"/>
            </a:xfrm>
            <a:prstGeom prst="straightConnector1">
              <a:avLst/>
            </a:prstGeom>
            <a:ln w="63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BCEF4FD7-582F-69BD-2B0C-1A861435E131}"/>
                </a:ext>
              </a:extLst>
            </p:cNvPr>
            <p:cNvCxnSpPr>
              <a:cxnSpLocks/>
            </p:cNvCxnSpPr>
            <p:nvPr/>
          </p:nvCxnSpPr>
          <p:spPr>
            <a:xfrm>
              <a:off x="311727" y="8184640"/>
              <a:ext cx="6234545" cy="0"/>
            </a:xfrm>
            <a:prstGeom prst="straightConnector1">
              <a:avLst/>
            </a:prstGeom>
            <a:ln w="63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933DE212-EFB0-FD27-1D2A-87988330E926}"/>
              </a:ext>
            </a:extLst>
          </p:cNvPr>
          <p:cNvCxnSpPr>
            <a:cxnSpLocks/>
          </p:cNvCxnSpPr>
          <p:nvPr/>
        </p:nvCxnSpPr>
        <p:spPr>
          <a:xfrm>
            <a:off x="2537302" y="7705497"/>
            <a:ext cx="0" cy="527783"/>
          </a:xfrm>
          <a:prstGeom prst="straightConnector1">
            <a:avLst/>
          </a:prstGeom>
          <a:ln w="63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789A8AA-1296-0B68-BD1D-E0664F42B4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28" y="7798656"/>
            <a:ext cx="517914" cy="342911"/>
          </a:xfrm>
          <a:prstGeom prst="rect">
            <a:avLst/>
          </a:prstGeom>
        </p:spPr>
      </p:pic>
      <p:pic>
        <p:nvPicPr>
          <p:cNvPr id="2" name="Picture 2" descr="La vie des acteurs agricoles trois années après la création ...">
            <a:extLst>
              <a:ext uri="{FF2B5EF4-FFF2-40B4-BE49-F238E27FC236}">
                <a16:creationId xmlns:a16="http://schemas.microsoft.com/office/drawing/2014/main" id="{CDCB707C-27DC-004D-9A71-666929D0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42" y="7264444"/>
            <a:ext cx="729749" cy="2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a Banque Agricole (formerly Caisse Nationale de Credit ...">
            <a:extLst>
              <a:ext uri="{FF2B5EF4-FFF2-40B4-BE49-F238E27FC236}">
                <a16:creationId xmlns:a16="http://schemas.microsoft.com/office/drawing/2014/main" id="{3E9D76C6-67F2-A7E7-BC56-C6986D49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33" y="7301935"/>
            <a:ext cx="916060" cy="21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ist of Members -">
            <a:extLst>
              <a:ext uri="{FF2B5EF4-FFF2-40B4-BE49-F238E27FC236}">
                <a16:creationId xmlns:a16="http://schemas.microsoft.com/office/drawing/2014/main" id="{933D9EC0-4806-8DBD-7782-C5D5A4EA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50" y="7298410"/>
            <a:ext cx="468417" cy="21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Banque Nationale de Développement Agricole (BNDA) | Green ...">
            <a:extLst>
              <a:ext uri="{FF2B5EF4-FFF2-40B4-BE49-F238E27FC236}">
                <a16:creationId xmlns:a16="http://schemas.microsoft.com/office/drawing/2014/main" id="{94B12F73-30D6-F456-4513-F8BDF019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20" y="7321210"/>
            <a:ext cx="530552" cy="17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D3B5D-219E-5F76-5FC4-2C64CA56C4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74" y="7205365"/>
            <a:ext cx="409050" cy="40544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8F78B5A-6FF0-8E8C-14FF-8578923E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71" y="7262660"/>
            <a:ext cx="497619" cy="2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ommuniqué de la BNDE Sénégal | Financial Afrik">
            <a:extLst>
              <a:ext uri="{FF2B5EF4-FFF2-40B4-BE49-F238E27FC236}">
                <a16:creationId xmlns:a16="http://schemas.microsoft.com/office/drawing/2014/main" id="{F745942D-AFB2-53C7-23D0-02117E2EF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32379" r="7260" b="29385"/>
          <a:stretch>
            <a:fillRect/>
          </a:stretch>
        </p:blipFill>
        <p:spPr bwMode="auto">
          <a:xfrm>
            <a:off x="3717007" y="7294784"/>
            <a:ext cx="508119" cy="22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DD38BB-2069-0CC9-CE93-08F5C2BCB23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86" y="7810077"/>
            <a:ext cx="694478" cy="2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6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57442CFA3A884EB0A23D7234492145" ma:contentTypeVersion="15" ma:contentTypeDescription="Create a new document." ma:contentTypeScope="" ma:versionID="0e8517e946ac468655c7a151611d4973">
  <xsd:schema xmlns:xsd="http://www.w3.org/2001/XMLSchema" xmlns:xs="http://www.w3.org/2001/XMLSchema" xmlns:p="http://schemas.microsoft.com/office/2006/metadata/properties" xmlns:ns2="65db5f90-4f7b-41d5-a8e7-f814a9827e78" xmlns:ns3="3ac9a5d1-8aa3-45a1-8cc5-f545b70cee6b" targetNamespace="http://schemas.microsoft.com/office/2006/metadata/properties" ma:root="true" ma:fieldsID="a8134ec558bf10ad59214376673c90b6" ns2:_="" ns3:_="">
    <xsd:import namespace="65db5f90-4f7b-41d5-a8e7-f814a9827e78"/>
    <xsd:import namespace="3ac9a5d1-8aa3-45a1-8cc5-f545b70ce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_dlc_DocId" minOccurs="0"/>
                <xsd:element ref="ns3:_dlc_DocIdUrl" minOccurs="0"/>
                <xsd:element ref="ns3:_dlc_DocIdPersistI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b5f90-4f7b-41d5-a8e7-f814a9827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8541754-4825-4553-b9cc-3573e12477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" ma:index="23" nillable="true" ma:displayName="Note" ma:format="Dropdown" ma:internalName="Not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9a5d1-8aa3-45a1-8cc5-f545b70cee6b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5805845c-be59-4798-a8a7-2d5a27d804d3}" ma:internalName="TaxCatchAll" ma:showField="CatchAllData" ma:web="3ac9a5d1-8aa3-45a1-8cc5-f545b70ce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db5f90-4f7b-41d5-a8e7-f814a9827e78">
      <Terms xmlns="http://schemas.microsoft.com/office/infopath/2007/PartnerControls"/>
    </lcf76f155ced4ddcb4097134ff3c332f>
    <TaxCatchAll xmlns="3ac9a5d1-8aa3-45a1-8cc5-f545b70cee6b" xsi:nil="true"/>
    <Note xmlns="65db5f90-4f7b-41d5-a8e7-f814a9827e78" xsi:nil="true"/>
  </documentManagement>
</p:properties>
</file>

<file path=customXml/itemProps1.xml><?xml version="1.0" encoding="utf-8"?>
<ds:datastoreItem xmlns:ds="http://schemas.openxmlformats.org/officeDocument/2006/customXml" ds:itemID="{364B1BAC-70DB-446C-9E4D-E9FAE8F8B268}">
  <ds:schemaRefs>
    <ds:schemaRef ds:uri="3ac9a5d1-8aa3-45a1-8cc5-f545b70cee6b"/>
    <ds:schemaRef ds:uri="65db5f90-4f7b-41d5-a8e7-f814a9827e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2EA6363-1BC2-4B9E-A4C8-1F0F7BB34C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2820AA-4AF1-4F7A-9492-4272546C10C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FBD5CE3-7778-41AE-B974-D91B80586A37}">
  <ds:schemaRefs>
    <ds:schemaRef ds:uri="3ac9a5d1-8aa3-45a1-8cc5-f545b70cee6b"/>
    <ds:schemaRef ds:uri="65db5f90-4f7b-41d5-a8e7-f814a9827e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Trabelsi, Mohamed Ali</dc:creator>
  <cp:revision>2</cp:revision>
  <dcterms:created xsi:type="dcterms:W3CDTF">2026-01-30T11:09:00Z</dcterms:created>
  <dcterms:modified xsi:type="dcterms:W3CDTF">2026-05-11T14:24:13Z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0x0101000C57442CFA3A884EB0A23D7234492145</vt:lpwstr>
  </property>
  <property fmtid="{D5CDD505-2E9C-101B-9397-08002B2CF9AE}" pid="3" name="MediaServiceImageTags">
    <vt:lpwstr/>
  </property>
  <property fmtid="{D5CDD505-2E9C-101B-9397-08002B2CF9AE}" pid="4" name="MSIP_Label_2a3a108f-898d-4589-9ebc-7ee3b46df9b8_Enabled">
    <vt:lpwstr>true</vt:lpwstr>
  </property>
  <property fmtid="{D5CDD505-2E9C-101B-9397-08002B2CF9AE}" pid="5" name="MSIP_Label_2a3a108f-898d-4589-9ebc-7ee3b46df9b8_SetDate">
    <vt:lpwstr>2026-03-07T12:13:26Z</vt:lpwstr>
  </property>
  <property fmtid="{D5CDD505-2E9C-101B-9397-08002B2CF9AE}" pid="6" name="MSIP_Label_2a3a108f-898d-4589-9ebc-7ee3b46df9b8_Method">
    <vt:lpwstr>Standard</vt:lpwstr>
  </property>
  <property fmtid="{D5CDD505-2E9C-101B-9397-08002B2CF9AE}" pid="7" name="MSIP_Label_2a3a108f-898d-4589-9ebc-7ee3b46df9b8_Name">
    <vt:lpwstr>Official use only</vt:lpwstr>
  </property>
  <property fmtid="{D5CDD505-2E9C-101B-9397-08002B2CF9AE}" pid="8" name="MSIP_Label_2a3a108f-898d-4589-9ebc-7ee3b46df9b8_SiteId">
    <vt:lpwstr>462ad9ae-d7d9-4206-b874-71b1e079776f</vt:lpwstr>
  </property>
  <property fmtid="{D5CDD505-2E9C-101B-9397-08002B2CF9AE}" pid="9" name="MSIP_Label_2a3a108f-898d-4589-9ebc-7ee3b46df9b8_ActionId">
    <vt:lpwstr>eaec7e54-f073-4aae-bf82-83c095ea9982</vt:lpwstr>
  </property>
  <property fmtid="{D5CDD505-2E9C-101B-9397-08002B2CF9AE}" pid="10" name="MSIP_Label_2a3a108f-898d-4589-9ebc-7ee3b46df9b8_ContentBits">
    <vt:lpwstr>0</vt:lpwstr>
  </property>
  <property fmtid="{D5CDD505-2E9C-101B-9397-08002B2CF9AE}" pid="11" name="MSIP_Label_2a3a108f-898d-4589-9ebc-7ee3b46df9b8_Tag">
    <vt:lpwstr>50, 3, 0, 1</vt:lpwstr>
  </property>
</Properties>
</file>